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9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6" r:id="rId3"/>
    <p:sldId id="277" r:id="rId4"/>
    <p:sldId id="279" r:id="rId5"/>
    <p:sldId id="278" r:id="rId6"/>
    <p:sldId id="280" r:id="rId7"/>
    <p:sldId id="283" r:id="rId8"/>
    <p:sldId id="284" r:id="rId9"/>
    <p:sldId id="281" r:id="rId10"/>
    <p:sldId id="286" r:id="rId11"/>
    <p:sldId id="287" r:id="rId12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2400" i="1"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2400" i="1"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2400" i="1"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2400" i="1"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2400" i="1"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55" autoAdjust="0"/>
    <p:restoredTop sz="47069" autoAdjust="0"/>
  </p:normalViewPr>
  <p:slideViewPr>
    <p:cSldViewPr>
      <p:cViewPr>
        <p:scale>
          <a:sx n="100" d="100"/>
          <a:sy n="100" d="100"/>
        </p:scale>
        <p:origin x="-1068" y="11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40" d="100"/>
          <a:sy n="140" d="100"/>
        </p:scale>
        <p:origin x="-1176" y="374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9130892-AD45-45E0-80A6-F04917466C58}" type="datetimeFigureOut">
              <a:rPr lang="en-US"/>
              <a:pPr>
                <a:defRPr/>
              </a:pPr>
              <a:t>6/25/2013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Copyright © 2009 National Academy Foundation.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C2C2557-0F7E-43D2-920B-FDE4411C2E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57573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480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Copyright © 2009 National Academy Foundation. All rights reserved.</a:t>
            </a: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EFAA0B74-7946-42EA-B435-1F7C9FA9CA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14298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OptischerTelegraf.jpg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creativecommons.org/licenses/by-sa/3.0/deed.en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22A109-2C1D-4FE8-84B8-BE43207B8607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15365" name="Footer Placeholder 4"/>
          <p:cNvSpPr txBox="1">
            <a:spLocks noGrp="1"/>
          </p:cNvSpPr>
          <p:nvPr/>
        </p:nvSpPr>
        <p:spPr bwMode="auto">
          <a:xfrm>
            <a:off x="76200" y="8763000"/>
            <a:ext cx="586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000" i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2400" i="1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2400" i="1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2400" i="1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2400" i="1">
                <a:solidFill>
                  <a:schemeClr val="accent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pitchFamily="18" charset="0"/>
              <a:defRPr sz="2400" i="1">
                <a:solidFill>
                  <a:schemeClr val="accent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pitchFamily="18" charset="0"/>
              <a:defRPr sz="2400" i="1">
                <a:solidFill>
                  <a:schemeClr val="accent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pitchFamily="18" charset="0"/>
              <a:defRPr sz="2400" i="1">
                <a:solidFill>
                  <a:schemeClr val="accent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pitchFamily="18" charset="0"/>
              <a:defRPr sz="2400" i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hangingPunct="1"/>
            <a:fld id="{CE6F715E-E1EF-4555-B9FA-DB96B1EF20B9}" type="slidenum">
              <a:rPr lang="en-US" sz="1000" i="0" smtClean="0">
                <a:solidFill>
                  <a:schemeClr val="tx1"/>
                </a:solidFill>
              </a:rPr>
              <a:pPr eaLnBrk="1" hangingPunct="1"/>
              <a:t>10</a:t>
            </a:fld>
            <a:endParaRPr lang="en-US" sz="1000" i="0" smtClean="0">
              <a:solidFill>
                <a:schemeClr val="tx1"/>
              </a:solidFill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973524-FD65-43A9-A3E6-59C20C1CF624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25605" name="Footer Placeholder 4"/>
          <p:cNvSpPr txBox="1">
            <a:spLocks noGrp="1"/>
          </p:cNvSpPr>
          <p:nvPr/>
        </p:nvSpPr>
        <p:spPr bwMode="auto">
          <a:xfrm>
            <a:off x="76200" y="8763000"/>
            <a:ext cx="586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000" i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3C1111-613C-4A05-85F9-EF5D42D65CAF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191000"/>
            <a:ext cx="5791200" cy="4495800"/>
          </a:xfrm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16389" name="Footer Placeholder 4"/>
          <p:cNvSpPr txBox="1">
            <a:spLocks noGrp="1"/>
          </p:cNvSpPr>
          <p:nvPr/>
        </p:nvSpPr>
        <p:spPr bwMode="auto">
          <a:xfrm>
            <a:off x="76200" y="8763000"/>
            <a:ext cx="586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000" i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B2500B-917E-4499-86C5-AFDD66DB80A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Image retrieved from </a:t>
            </a:r>
            <a:r>
              <a:rPr lang="en-US" dirty="0" smtClean="0">
                <a:hlinkClick r:id="rId3"/>
              </a:rPr>
              <a:t>http://commons.wikimedia.org/wiki/File:OptischerTelegraf.jpg</a:t>
            </a:r>
            <a:r>
              <a:rPr lang="en-US" dirty="0" smtClean="0"/>
              <a:t> and reproduced here under the terms of the Creative Commons Attribution-</a:t>
            </a:r>
            <a:r>
              <a:rPr lang="en-US" dirty="0" err="1" smtClean="0"/>
              <a:t>ShareAlike</a:t>
            </a:r>
            <a:r>
              <a:rPr lang="en-US" dirty="0" smtClean="0"/>
              <a:t> 3.0 </a:t>
            </a:r>
            <a:r>
              <a:rPr lang="en-US" dirty="0" err="1" smtClean="0"/>
              <a:t>Unported</a:t>
            </a:r>
            <a:r>
              <a:rPr lang="en-US" dirty="0" smtClean="0"/>
              <a:t> license (</a:t>
            </a:r>
            <a:r>
              <a:rPr lang="en-US" dirty="0" smtClean="0">
                <a:hlinkClick r:id="rId4"/>
              </a:rPr>
              <a:t>http://creativecommons.org/licenses/by-sa/3.0/deed.en</a:t>
            </a:r>
            <a:r>
              <a:rPr lang="en-US" dirty="0" smtClean="0"/>
              <a:t>). Image courtesy of </a:t>
            </a:r>
            <a:r>
              <a:rPr lang="en-US" dirty="0" err="1" smtClean="0"/>
              <a:t>Lokilech</a:t>
            </a:r>
            <a:r>
              <a:rPr lang="en-US" dirty="0" smtClean="0"/>
              <a:t>. </a:t>
            </a:r>
          </a:p>
          <a:p>
            <a:pPr eaLnBrk="1" hangingPunct="1"/>
            <a:endParaRPr lang="en-US" dirty="0"/>
          </a:p>
        </p:txBody>
      </p:sp>
      <p:sp>
        <p:nvSpPr>
          <p:cNvPr id="17413" name="Footer Placeholder 4"/>
          <p:cNvSpPr txBox="1">
            <a:spLocks noGrp="1"/>
          </p:cNvSpPr>
          <p:nvPr/>
        </p:nvSpPr>
        <p:spPr bwMode="auto">
          <a:xfrm>
            <a:off x="76200" y="8763000"/>
            <a:ext cx="586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000" i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48C692-8EC8-4C60-8A1C-9B94277B2D7D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18437" name="Footer Placeholder 4"/>
          <p:cNvSpPr txBox="1">
            <a:spLocks noGrp="1"/>
          </p:cNvSpPr>
          <p:nvPr/>
        </p:nvSpPr>
        <p:spPr bwMode="auto">
          <a:xfrm>
            <a:off x="76200" y="8763000"/>
            <a:ext cx="586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000" i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CDCECD-8102-408D-A0BA-6AADBFE021F2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267200"/>
            <a:ext cx="5943600" cy="4114800"/>
          </a:xfrm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19461" name="Footer Placeholder 4"/>
          <p:cNvSpPr txBox="1">
            <a:spLocks noGrp="1"/>
          </p:cNvSpPr>
          <p:nvPr/>
        </p:nvSpPr>
        <p:spPr bwMode="auto">
          <a:xfrm>
            <a:off x="76200" y="8763000"/>
            <a:ext cx="586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000" i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E99981-051C-4886-8B45-BBA3E87BCB69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267200"/>
            <a:ext cx="5791200" cy="4114800"/>
          </a:xfrm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20485" name="Footer Placeholder 4"/>
          <p:cNvSpPr txBox="1">
            <a:spLocks noGrp="1"/>
          </p:cNvSpPr>
          <p:nvPr/>
        </p:nvSpPr>
        <p:spPr bwMode="auto">
          <a:xfrm>
            <a:off x="76200" y="8763000"/>
            <a:ext cx="586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000" i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765863-E8EE-4901-A3EC-D8C2C321B915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343400"/>
            <a:ext cx="5562600" cy="4114800"/>
          </a:xfrm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21509" name="Footer Placeholder 4"/>
          <p:cNvSpPr txBox="1">
            <a:spLocks noGrp="1"/>
          </p:cNvSpPr>
          <p:nvPr/>
        </p:nvSpPr>
        <p:spPr bwMode="auto">
          <a:xfrm>
            <a:off x="76200" y="8763000"/>
            <a:ext cx="586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000" i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46A6A2-138C-4A48-9331-0E807E47F696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343400"/>
            <a:ext cx="5791200" cy="4114800"/>
          </a:xfrm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22533" name="Footer Placeholder 4"/>
          <p:cNvSpPr txBox="1">
            <a:spLocks noGrp="1"/>
          </p:cNvSpPr>
          <p:nvPr/>
        </p:nvSpPr>
        <p:spPr bwMode="auto">
          <a:xfrm>
            <a:off x="76200" y="8763000"/>
            <a:ext cx="586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000" i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A6018A-7D18-4E06-B45B-2CDF4285B605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23557" name="Footer Placeholder 4"/>
          <p:cNvSpPr txBox="1">
            <a:spLocks noGrp="1"/>
          </p:cNvSpPr>
          <p:nvPr/>
        </p:nvSpPr>
        <p:spPr bwMode="auto">
          <a:xfrm>
            <a:off x="76200" y="8763000"/>
            <a:ext cx="586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000" i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>
          <a:xfrm>
            <a:off x="0" y="1676400"/>
            <a:ext cx="9144000" cy="7778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2286000" y="3352800"/>
            <a:ext cx="4572000" cy="708025"/>
          </a:xfrm>
        </p:spPr>
        <p:txBody>
          <a:bodyPr/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AAD8B-7136-48A9-9860-B4A150CCBD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-76200"/>
            <a:ext cx="21336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-76200"/>
            <a:ext cx="62484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26ECF-76FB-480B-AD5E-3E52B65C3B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6553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1000" y="1371600"/>
            <a:ext cx="8382000" cy="4800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71C6D-63F8-47A9-9E8E-B7ED1C0BCE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B4A6D-3460-4D8A-85E5-E34EDF36B9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39596-69C7-4875-B6F9-BBF5717DC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4BFC8-9600-492A-9CD9-ACAC00D027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B8077-7224-4CDF-A7C7-EB74EB58FB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7067D-B874-413E-B42B-FB69DD78E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7B83F-E1F2-43FD-B354-8EFDB1C9A6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704CE-2274-4754-B291-C9E40731A3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81E2E-624A-4F12-8B33-71DF70583D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-762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172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rgbClr val="2B5A9C"/>
                </a:solidFill>
                <a:latin typeface="Arial" charset="0"/>
              </a:defRPr>
            </a:lvl1pPr>
          </a:lstStyle>
          <a:p>
            <a:pPr>
              <a:defRPr/>
            </a:pPr>
            <a:fld id="{0EB9A84B-AC4A-4F4D-B377-03C240524B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29" name="Picture 11" descr="PPT foote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0" y="914400"/>
            <a:ext cx="9144000" cy="2190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60000"/>
        <a:buFont typeface="Times" pitchFamily="18" charset="0"/>
        <a:buChar char="•"/>
        <a:defRPr sz="2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pitchFamily="18" charset="0"/>
        <a:buChar char="•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600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743200"/>
            <a:ext cx="8763000" cy="3124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Unit 1, Lesson 3</a:t>
            </a:r>
            <a:r>
              <a:rPr lang="en-US" b="1" dirty="0" smtClean="0">
                <a:latin typeface="Arial" charset="0"/>
              </a:rPr>
              <a:t/>
            </a:r>
            <a:br>
              <a:rPr lang="en-US" b="1" dirty="0" smtClean="0">
                <a:latin typeface="Arial" charset="0"/>
              </a:rPr>
            </a:br>
            <a:r>
              <a:rPr lang="en-US" b="1" dirty="0" smtClean="0">
                <a:latin typeface="Arial" charset="0"/>
              </a:rPr>
              <a:t/>
            </a:r>
            <a:br>
              <a:rPr lang="en-US" b="1" dirty="0" smtClean="0">
                <a:latin typeface="Arial" charset="0"/>
              </a:rPr>
            </a:br>
            <a:r>
              <a:rPr lang="en-US" b="1" i="1" dirty="0" smtClean="0">
                <a:latin typeface="Arial" charset="0"/>
              </a:rPr>
              <a:t>Evolution of Networks</a:t>
            </a:r>
            <a:endParaRPr lang="en-US" b="1" dirty="0" smtClean="0">
              <a:latin typeface="Arial" charset="0"/>
            </a:endParaRP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762000" y="381000"/>
            <a:ext cx="7391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200" i="0"/>
              <a:t>AOIT </a:t>
            </a:r>
            <a:br>
              <a:rPr lang="en-US" sz="3200" i="0"/>
            </a:br>
            <a:r>
              <a:rPr lang="en-US" sz="3200" i="0"/>
              <a:t>Computer Networking</a:t>
            </a:r>
            <a:br>
              <a:rPr lang="en-US" sz="3200" i="0"/>
            </a:br>
            <a:endParaRPr lang="en-US" sz="3200" i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100" y="6618288"/>
            <a:ext cx="3600666" cy="203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ea typeface="ＭＳ Ｐゴシック" charset="-128"/>
              </a:rPr>
              <a:t>Copyright © </a:t>
            </a:r>
            <a:r>
              <a:rPr lang="en-US" sz="800" dirty="0" smtClean="0">
                <a:solidFill>
                  <a:schemeClr val="tx1"/>
                </a:solidFill>
                <a:ea typeface="ＭＳ Ｐゴシック" charset="-128"/>
              </a:rPr>
              <a:t>2008–2013</a:t>
            </a:r>
            <a:r>
              <a:rPr lang="en-US" sz="800" baseline="0" dirty="0" smtClean="0">
                <a:solidFill>
                  <a:schemeClr val="tx1"/>
                </a:solidFill>
                <a:ea typeface="ＭＳ Ｐゴシック" charset="-128"/>
              </a:rPr>
              <a:t> </a:t>
            </a:r>
            <a:r>
              <a:rPr lang="en-US" sz="800" dirty="0" smtClean="0">
                <a:solidFill>
                  <a:schemeClr val="tx1"/>
                </a:solidFill>
                <a:ea typeface="ＭＳ Ｐゴシック" charset="-128"/>
              </a:rPr>
              <a:t>National </a:t>
            </a:r>
            <a:r>
              <a:rPr lang="en-US" sz="800" dirty="0">
                <a:solidFill>
                  <a:schemeClr val="tx1"/>
                </a:solidFill>
                <a:ea typeface="ＭＳ Ｐゴシック" charset="-128"/>
              </a:rPr>
              <a:t>Academy Foundation.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76200"/>
            <a:ext cx="89154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Television has advanced from 1930s to today</a:t>
            </a:r>
          </a:p>
        </p:txBody>
      </p:sp>
      <p:sp>
        <p:nvSpPr>
          <p:cNvPr id="12291" name="Rectangle 7"/>
          <p:cNvSpPr>
            <a:spLocks noChangeArrowheads="1"/>
          </p:cNvSpPr>
          <p:nvPr/>
        </p:nvSpPr>
        <p:spPr bwMode="auto">
          <a:xfrm>
            <a:off x="381000" y="1295400"/>
            <a:ext cx="44196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00000"/>
              </a:lnSpc>
            </a:pPr>
            <a:r>
              <a:rPr lang="en-US" i="0" dirty="0">
                <a:latin typeface="Verdana" pitchFamily="34" charset="0"/>
              </a:rPr>
              <a:t>How is TV transmitted?</a:t>
            </a:r>
          </a:p>
          <a:p>
            <a:pPr marL="342900" indent="-342900">
              <a:lnSpc>
                <a:spcPct val="100000"/>
              </a:lnSpc>
              <a:buSzPct val="100000"/>
              <a:buFont typeface="Times" pitchFamily="18" charset="0"/>
              <a:buChar char="•"/>
            </a:pPr>
            <a:r>
              <a:rPr lang="en-US" sz="2200" i="0" dirty="0">
                <a:latin typeface="Verdana" pitchFamily="34" charset="0"/>
              </a:rPr>
              <a:t>Sound uses one channel</a:t>
            </a:r>
          </a:p>
          <a:p>
            <a:pPr marL="342900" indent="-342900">
              <a:lnSpc>
                <a:spcPct val="100000"/>
              </a:lnSpc>
              <a:buSzPct val="100000"/>
              <a:buFont typeface="Times" pitchFamily="18" charset="0"/>
              <a:buChar char="•"/>
            </a:pPr>
            <a:r>
              <a:rPr lang="en-US" sz="2200" i="0" dirty="0">
                <a:latin typeface="Verdana" pitchFamily="34" charset="0"/>
              </a:rPr>
              <a:t>Video (light) uses another</a:t>
            </a:r>
          </a:p>
          <a:p>
            <a:pPr marL="342900" indent="-342900">
              <a:lnSpc>
                <a:spcPct val="100000"/>
              </a:lnSpc>
              <a:buSzPct val="100000"/>
              <a:buFont typeface="Times" pitchFamily="18" charset="0"/>
              <a:buChar char="•"/>
            </a:pPr>
            <a:r>
              <a:rPr lang="en-US" sz="2200" i="0" dirty="0">
                <a:latin typeface="Verdana" pitchFamily="34" charset="0"/>
              </a:rPr>
              <a:t>Color is represented through a phase shift, </a:t>
            </a:r>
            <a:br>
              <a:rPr lang="en-US" sz="2200" i="0" dirty="0">
                <a:latin typeface="Verdana" pitchFamily="34" charset="0"/>
              </a:rPr>
            </a:br>
            <a:r>
              <a:rPr lang="en-US" sz="2200" i="0" dirty="0">
                <a:latin typeface="Verdana" pitchFamily="34" charset="0"/>
              </a:rPr>
              <a:t>like so</a:t>
            </a:r>
            <a:r>
              <a:rPr lang="en-US" sz="2200" i="0" dirty="0" smtClean="0">
                <a:latin typeface="Verdana" pitchFamily="34" charset="0"/>
              </a:rPr>
              <a:t>:</a:t>
            </a:r>
          </a:p>
          <a:p>
            <a:pPr marL="342900" indent="-342900">
              <a:lnSpc>
                <a:spcPct val="100000"/>
              </a:lnSpc>
              <a:buSzPct val="100000"/>
              <a:buFont typeface="Times" pitchFamily="18" charset="0"/>
              <a:buChar char="•"/>
            </a:pPr>
            <a:endParaRPr lang="en-US" sz="2200" i="0" dirty="0" smtClean="0">
              <a:latin typeface="Verdana" pitchFamily="34" charset="0"/>
            </a:endParaRPr>
          </a:p>
          <a:p>
            <a:pPr marL="342900" indent="-342900">
              <a:lnSpc>
                <a:spcPct val="100000"/>
              </a:lnSpc>
              <a:buSzPct val="100000"/>
              <a:buFont typeface="Times" pitchFamily="18" charset="0"/>
              <a:buChar char="•"/>
            </a:pPr>
            <a:endParaRPr lang="en-US" sz="2200" i="0" dirty="0" smtClean="0">
              <a:latin typeface="Verdana" pitchFamily="34" charset="0"/>
            </a:endParaRPr>
          </a:p>
          <a:p>
            <a:pPr marL="342900" indent="-342900">
              <a:lnSpc>
                <a:spcPct val="100000"/>
              </a:lnSpc>
              <a:buSzPct val="100000"/>
              <a:buFont typeface="Times" pitchFamily="18" charset="0"/>
              <a:buChar char="•"/>
            </a:pPr>
            <a:endParaRPr lang="en-US" sz="2200" i="0" dirty="0" smtClean="0">
              <a:latin typeface="Verdana" pitchFamily="34" charset="0"/>
            </a:endParaRPr>
          </a:p>
          <a:p>
            <a:pPr marL="342900" indent="-342900">
              <a:lnSpc>
                <a:spcPct val="100000"/>
              </a:lnSpc>
              <a:buSzPct val="100000"/>
              <a:buFont typeface="Times" pitchFamily="18" charset="0"/>
              <a:buChar char="•"/>
            </a:pPr>
            <a:endParaRPr lang="en-US" sz="2200" i="0" dirty="0" smtClean="0">
              <a:latin typeface="Verdana" pitchFamily="34" charset="0"/>
            </a:endParaRPr>
          </a:p>
          <a:p>
            <a:pPr marL="342900" indent="-342900">
              <a:lnSpc>
                <a:spcPct val="100000"/>
              </a:lnSpc>
              <a:buSzPct val="100000"/>
              <a:buFont typeface="Arial" pitchFamily="34" charset="0"/>
              <a:buChar char="•"/>
            </a:pPr>
            <a:r>
              <a:rPr lang="en-US" sz="2200" i="0" dirty="0" smtClean="0">
                <a:latin typeface="Verdana" pitchFamily="34" charset="0"/>
              </a:rPr>
              <a:t>Modern TV signals are transmitted digitally instead of analog</a:t>
            </a:r>
            <a:endParaRPr lang="en-US" sz="2200" i="0" dirty="0">
              <a:latin typeface="Verdana" pitchFamily="34" charset="0"/>
            </a:endParaRPr>
          </a:p>
        </p:txBody>
      </p:sp>
      <p:pic>
        <p:nvPicPr>
          <p:cNvPr id="12293" name="Picture 10" descr="C:\Users\Lee\Desktop\Pearson\August\Aug5\Ntwrk3\images1\image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143000"/>
            <a:ext cx="286702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11" descr="C:\Users\Lee\Desktop\Pearson\August\Aug5\Ntwrk3\images1\image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352800"/>
            <a:ext cx="2286000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12" descr="C:\Users\Lee\Desktop\Pearson\August\Aug5\Ntwrk3\images1\image1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581400"/>
            <a:ext cx="3581400" cy="1460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768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 descr="C:\Users\Lee\Desktop\Pearson\August\Aug5\Ntwrk3\images1\image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3886200"/>
            <a:ext cx="188595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25400" y="-73025"/>
            <a:ext cx="93726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Networks have evolved a lot in two millennia</a:t>
            </a:r>
          </a:p>
        </p:txBody>
      </p:sp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228600" y="1600200"/>
            <a:ext cx="7620000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defRPr/>
            </a:pPr>
            <a:r>
              <a:rPr lang="en-US" i="0" dirty="0">
                <a:solidFill>
                  <a:srgbClr val="333399"/>
                </a:solidFill>
                <a:latin typeface="+mn-lt"/>
              </a:rPr>
              <a:t>146 BC </a:t>
            </a:r>
            <a:r>
              <a:rPr lang="en-US" i="0" dirty="0">
                <a:solidFill>
                  <a:srgbClr val="333399"/>
                </a:solidFill>
                <a:latin typeface="+mn-lt"/>
                <a:cs typeface="Arial" charset="0"/>
              </a:rPr>
              <a:t>—</a:t>
            </a:r>
            <a:r>
              <a:rPr lang="en-US" i="0" dirty="0">
                <a:solidFill>
                  <a:srgbClr val="333399"/>
                </a:solidFill>
                <a:latin typeface="+mn-lt"/>
              </a:rPr>
              <a:t> Greeks use torch signals  </a:t>
            </a:r>
          </a:p>
          <a:p>
            <a:pPr>
              <a:lnSpc>
                <a:spcPct val="100000"/>
              </a:lnSpc>
              <a:spcBef>
                <a:spcPct val="50000"/>
              </a:spcBef>
              <a:defRPr/>
            </a:pPr>
            <a:r>
              <a:rPr lang="en-US" i="0" dirty="0">
                <a:solidFill>
                  <a:srgbClr val="333399"/>
                </a:solidFill>
                <a:latin typeface="+mn-lt"/>
              </a:rPr>
              <a:t>1830s — Electric telegraph is demonstrated</a:t>
            </a:r>
          </a:p>
          <a:p>
            <a:pPr>
              <a:lnSpc>
                <a:spcPct val="100000"/>
              </a:lnSpc>
              <a:spcBef>
                <a:spcPct val="50000"/>
              </a:spcBef>
              <a:defRPr/>
            </a:pPr>
            <a:r>
              <a:rPr lang="en-US" i="0" dirty="0">
                <a:solidFill>
                  <a:srgbClr val="333399"/>
                </a:solidFill>
                <a:latin typeface="+mn-lt"/>
              </a:rPr>
              <a:t>1870s — First telephones developed</a:t>
            </a:r>
          </a:p>
          <a:p>
            <a:pPr>
              <a:lnSpc>
                <a:spcPct val="100000"/>
              </a:lnSpc>
              <a:spcBef>
                <a:spcPct val="50000"/>
              </a:spcBef>
              <a:defRPr/>
            </a:pPr>
            <a:r>
              <a:rPr lang="en-US" i="0" dirty="0">
                <a:solidFill>
                  <a:srgbClr val="333399"/>
                </a:solidFill>
                <a:latin typeface="+mn-lt"/>
              </a:rPr>
              <a:t>1901 — Wireless telegraphy is demonstrated</a:t>
            </a:r>
          </a:p>
          <a:p>
            <a:pPr>
              <a:lnSpc>
                <a:spcPct val="100000"/>
              </a:lnSpc>
              <a:spcBef>
                <a:spcPct val="50000"/>
              </a:spcBef>
              <a:defRPr/>
            </a:pPr>
            <a:r>
              <a:rPr lang="en-US" i="0" dirty="0">
                <a:solidFill>
                  <a:srgbClr val="333399"/>
                </a:solidFill>
                <a:latin typeface="+mn-lt"/>
              </a:rPr>
              <a:t>1920s — AM radio begins broadcasting</a:t>
            </a:r>
          </a:p>
          <a:p>
            <a:pPr>
              <a:lnSpc>
                <a:spcPct val="100000"/>
              </a:lnSpc>
              <a:spcBef>
                <a:spcPct val="50000"/>
              </a:spcBef>
              <a:defRPr/>
            </a:pPr>
            <a:r>
              <a:rPr lang="en-US" i="0" dirty="0">
                <a:solidFill>
                  <a:srgbClr val="333399"/>
                </a:solidFill>
                <a:latin typeface="+mn-lt"/>
              </a:rPr>
              <a:t>1930s — Television begins broadcasting</a:t>
            </a:r>
          </a:p>
          <a:p>
            <a:pPr>
              <a:lnSpc>
                <a:spcPct val="100000"/>
              </a:lnSpc>
              <a:spcBef>
                <a:spcPct val="50000"/>
              </a:spcBef>
              <a:defRPr/>
            </a:pPr>
            <a:r>
              <a:rPr lang="en-US" i="0" dirty="0">
                <a:solidFill>
                  <a:srgbClr val="333399"/>
                </a:solidFill>
                <a:latin typeface="+mn-lt"/>
              </a:rPr>
              <a:t>1960s — FM radio is developed</a:t>
            </a:r>
          </a:p>
          <a:p>
            <a:pPr>
              <a:lnSpc>
                <a:spcPct val="100000"/>
              </a:lnSpc>
              <a:spcBef>
                <a:spcPct val="50000"/>
              </a:spcBef>
              <a:defRPr/>
            </a:pPr>
            <a:r>
              <a:rPr lang="en-US" i="0" dirty="0">
                <a:solidFill>
                  <a:srgbClr val="333399"/>
                </a:solidFill>
                <a:latin typeface="+mn-lt"/>
              </a:rPr>
              <a:t>1970s — The first computer networks develop</a:t>
            </a:r>
          </a:p>
        </p:txBody>
      </p:sp>
      <p:pic>
        <p:nvPicPr>
          <p:cNvPr id="13317" name="Picture 0" descr="C:\Users\Lee\Desktop\Pearson\August\Aug5\Ntwrk3\images1\image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1295400"/>
            <a:ext cx="162877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318" name="Straight Connector 6"/>
          <p:cNvCxnSpPr>
            <a:cxnSpLocks noChangeShapeType="1"/>
            <a:stCxn id="13315" idx="1"/>
          </p:cNvCxnSpPr>
          <p:nvPr/>
        </p:nvCxnSpPr>
        <p:spPr bwMode="auto">
          <a:xfrm flipV="1">
            <a:off x="25400" y="304800"/>
            <a:ext cx="1270000" cy="41275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175825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76200"/>
            <a:ext cx="88392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Why do we need networks?</a:t>
            </a:r>
          </a:p>
        </p:txBody>
      </p:sp>
      <p:sp>
        <p:nvSpPr>
          <p:cNvPr id="4099" name="Text Box 51"/>
          <p:cNvSpPr txBox="1">
            <a:spLocks noChangeArrowheads="1"/>
          </p:cNvSpPr>
          <p:nvPr/>
        </p:nvSpPr>
        <p:spPr bwMode="auto">
          <a:xfrm>
            <a:off x="152400" y="55626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sz="1800" i="0">
              <a:solidFill>
                <a:schemeClr val="tx1"/>
              </a:solidFill>
            </a:endParaRPr>
          </a:p>
        </p:txBody>
      </p:sp>
      <p:sp>
        <p:nvSpPr>
          <p:cNvPr id="51261" name="Rectangle 61"/>
          <p:cNvSpPr>
            <a:spLocks noChangeArrowheads="1"/>
          </p:cNvSpPr>
          <p:nvPr/>
        </p:nvSpPr>
        <p:spPr bwMode="auto">
          <a:xfrm>
            <a:off x="914400" y="1270000"/>
            <a:ext cx="62912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i="0" dirty="0">
                <a:latin typeface="+mn-lt"/>
              </a:rPr>
              <a:t>Say you’re stranded on a desert island.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i="0" dirty="0">
                <a:latin typeface="+mn-lt"/>
              </a:rPr>
              <a:t>What’s the best way to get rescued?</a:t>
            </a:r>
          </a:p>
        </p:txBody>
      </p:sp>
      <p:sp>
        <p:nvSpPr>
          <p:cNvPr id="51263" name="Rectangle 63"/>
          <p:cNvSpPr>
            <a:spLocks noChangeArrowheads="1"/>
          </p:cNvSpPr>
          <p:nvPr/>
        </p:nvSpPr>
        <p:spPr bwMode="auto">
          <a:xfrm>
            <a:off x="4402138" y="2293938"/>
            <a:ext cx="4495800" cy="334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8600" indent="-228600">
              <a:lnSpc>
                <a:spcPct val="100000"/>
              </a:lnSpc>
              <a:spcAft>
                <a:spcPct val="20000"/>
              </a:spcAft>
              <a:buSzPct val="100000"/>
              <a:buFont typeface="Times" pitchFamily="18" charset="0"/>
              <a:buChar char="•"/>
              <a:defRPr/>
            </a:pPr>
            <a:r>
              <a:rPr lang="en-US" sz="2200" i="0" dirty="0">
                <a:latin typeface="+mn-lt"/>
              </a:rPr>
              <a:t>Make smoke signals: </a:t>
            </a:r>
            <a:r>
              <a:rPr lang="en-US" sz="2200" i="0" dirty="0" smtClean="0">
                <a:latin typeface="+mn-lt"/>
              </a:rPr>
              <a:t>SOS?</a:t>
            </a:r>
            <a:endParaRPr lang="en-US" sz="2200" i="0" dirty="0">
              <a:latin typeface="+mn-lt"/>
            </a:endParaRPr>
          </a:p>
          <a:p>
            <a:pPr marL="228600" indent="-228600">
              <a:lnSpc>
                <a:spcPct val="100000"/>
              </a:lnSpc>
              <a:spcAft>
                <a:spcPct val="20000"/>
              </a:spcAft>
              <a:buSzPct val="100000"/>
              <a:buFont typeface="Times" pitchFamily="18" charset="0"/>
              <a:buChar char="•"/>
              <a:defRPr/>
            </a:pPr>
            <a:r>
              <a:rPr lang="en-US" sz="2200" i="0" dirty="0">
                <a:latin typeface="+mn-lt"/>
              </a:rPr>
              <a:t>Send a message in a </a:t>
            </a:r>
            <a:r>
              <a:rPr lang="en-US" sz="2200" i="0" dirty="0" smtClean="0">
                <a:latin typeface="+mn-lt"/>
              </a:rPr>
              <a:t>bottle?</a:t>
            </a:r>
            <a:endParaRPr lang="en-US" sz="2200" i="0" dirty="0">
              <a:latin typeface="+mn-lt"/>
            </a:endParaRPr>
          </a:p>
          <a:p>
            <a:pPr marL="228600" indent="-228600">
              <a:lnSpc>
                <a:spcPct val="100000"/>
              </a:lnSpc>
              <a:spcAft>
                <a:spcPct val="20000"/>
              </a:spcAft>
              <a:buSzPct val="100000"/>
              <a:buFont typeface="Times" pitchFamily="18" charset="0"/>
              <a:buChar char="•"/>
              <a:defRPr/>
            </a:pPr>
            <a:r>
              <a:rPr lang="en-US" sz="2200" i="0" dirty="0">
                <a:latin typeface="+mn-lt"/>
              </a:rPr>
              <a:t>Strap a message to the leg of a carrier </a:t>
            </a:r>
            <a:r>
              <a:rPr lang="en-US" sz="2200" i="0" dirty="0" smtClean="0">
                <a:latin typeface="+mn-lt"/>
              </a:rPr>
              <a:t>pigeon?</a:t>
            </a:r>
            <a:endParaRPr lang="en-US" sz="2200" i="0" dirty="0">
              <a:latin typeface="+mn-lt"/>
            </a:endParaRPr>
          </a:p>
          <a:p>
            <a:pPr marL="228600" indent="-228600">
              <a:lnSpc>
                <a:spcPct val="100000"/>
              </a:lnSpc>
              <a:spcAft>
                <a:spcPct val="20000"/>
              </a:spcAft>
              <a:buSzPct val="100000"/>
              <a:buFont typeface="Times" pitchFamily="18" charset="0"/>
              <a:buChar char="•"/>
              <a:defRPr/>
            </a:pPr>
            <a:r>
              <a:rPr lang="en-US" sz="2200" i="0" dirty="0">
                <a:latin typeface="+mn-lt"/>
              </a:rPr>
              <a:t>Use a mirror to flash a code to a passing </a:t>
            </a:r>
            <a:r>
              <a:rPr lang="en-US" sz="2200" i="0" dirty="0" smtClean="0">
                <a:latin typeface="+mn-lt"/>
              </a:rPr>
              <a:t>ship?</a:t>
            </a:r>
            <a:endParaRPr lang="en-US" sz="2200" i="0" dirty="0">
              <a:latin typeface="+mn-lt"/>
            </a:endParaRPr>
          </a:p>
          <a:p>
            <a:pPr marL="228600" indent="-228600">
              <a:lnSpc>
                <a:spcPct val="100000"/>
              </a:lnSpc>
              <a:spcAft>
                <a:spcPct val="20000"/>
              </a:spcAft>
              <a:buSzPct val="100000"/>
              <a:buFont typeface="Times" pitchFamily="18" charset="0"/>
              <a:buChar char="•"/>
              <a:defRPr/>
            </a:pPr>
            <a:r>
              <a:rPr lang="en-US" sz="2200" i="0" dirty="0">
                <a:latin typeface="+mn-lt"/>
              </a:rPr>
              <a:t>Call your friends via cell </a:t>
            </a:r>
            <a:r>
              <a:rPr lang="en-US" sz="2200" i="0" dirty="0" smtClean="0">
                <a:latin typeface="+mn-lt"/>
              </a:rPr>
              <a:t>phone?</a:t>
            </a:r>
            <a:endParaRPr lang="en-US" sz="2200" i="0" dirty="0">
              <a:latin typeface="+mn-lt"/>
            </a:endParaRPr>
          </a:p>
        </p:txBody>
      </p:sp>
      <p:sp>
        <p:nvSpPr>
          <p:cNvPr id="51264" name="Rectangle 64"/>
          <p:cNvSpPr>
            <a:spLocks noChangeArrowheads="1"/>
          </p:cNvSpPr>
          <p:nvPr/>
        </p:nvSpPr>
        <p:spPr bwMode="auto">
          <a:xfrm>
            <a:off x="304800" y="5943600"/>
            <a:ext cx="8545513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What are the elements you need to create a successful network?</a:t>
            </a:r>
          </a:p>
        </p:txBody>
      </p:sp>
      <p:pic>
        <p:nvPicPr>
          <p:cNvPr id="4103" name="Picture 10" descr="C:\Users\Lee\Desktop\Pearson\August\Aug5\Ntwrk3\images1\imag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438400"/>
            <a:ext cx="40576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90678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The first networks used visual signals such as torches, smoke signals, and flags</a:t>
            </a:r>
          </a:p>
        </p:txBody>
      </p:sp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174625" y="1295400"/>
            <a:ext cx="5311775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7338" indent="-287338">
              <a:lnSpc>
                <a:spcPct val="100000"/>
              </a:lnSpc>
              <a:spcBef>
                <a:spcPct val="50000"/>
              </a:spcBef>
              <a:buClrTx/>
              <a:buSzTx/>
              <a:buFont typeface="Arial" charset="0"/>
              <a:buChar char="•"/>
              <a:defRPr/>
            </a:pPr>
            <a:r>
              <a:rPr lang="en-US" sz="2200" i="0" dirty="0" smtClean="0">
                <a:latin typeface="Verdana" pitchFamily="34" charset="0"/>
              </a:rPr>
              <a:t>Ancient </a:t>
            </a:r>
            <a:r>
              <a:rPr lang="en-US" sz="2200" i="0" dirty="0">
                <a:latin typeface="Verdana" pitchFamily="34" charset="0"/>
              </a:rPr>
              <a:t>Greece and medieval Europe </a:t>
            </a:r>
            <a:r>
              <a:rPr lang="en-US" sz="2200" i="0" dirty="0" smtClean="0">
                <a:latin typeface="Verdana" pitchFamily="34" charset="0"/>
              </a:rPr>
              <a:t>used these.</a:t>
            </a:r>
            <a:endParaRPr lang="en-US" sz="2200" i="0" dirty="0">
              <a:latin typeface="Verdana" pitchFamily="34" charset="0"/>
            </a:endParaRPr>
          </a:p>
          <a:p>
            <a:pPr marL="287338" indent="-287338">
              <a:lnSpc>
                <a:spcPct val="100000"/>
              </a:lnSpc>
              <a:spcBef>
                <a:spcPct val="50000"/>
              </a:spcBef>
              <a:buClrTx/>
              <a:buSzTx/>
              <a:buFont typeface="Arial" charset="0"/>
              <a:buChar char="•"/>
              <a:defRPr/>
            </a:pPr>
            <a:r>
              <a:rPr lang="en-US" sz="2200" i="0" dirty="0">
                <a:latin typeface="Verdana" pitchFamily="34" charset="0"/>
              </a:rPr>
              <a:t>Towers signaled from town to </a:t>
            </a:r>
            <a:r>
              <a:rPr lang="en-US" sz="2200" i="0" dirty="0" smtClean="0">
                <a:latin typeface="Verdana" pitchFamily="34" charset="0"/>
              </a:rPr>
              <a:t>town.</a:t>
            </a:r>
            <a:endParaRPr lang="en-US" sz="2200" i="0" dirty="0">
              <a:latin typeface="Verdana" pitchFamily="34" charset="0"/>
            </a:endParaRPr>
          </a:p>
          <a:p>
            <a:pPr marL="287338" indent="-287338">
              <a:lnSpc>
                <a:spcPct val="100000"/>
              </a:lnSpc>
              <a:spcBef>
                <a:spcPct val="50000"/>
              </a:spcBef>
              <a:buClrTx/>
              <a:buSzTx/>
              <a:buFont typeface="Arial" charset="0"/>
              <a:buChar char="•"/>
              <a:defRPr/>
            </a:pPr>
            <a:r>
              <a:rPr lang="en-US" sz="2200" i="0" dirty="0">
                <a:latin typeface="Verdana" pitchFamily="34" charset="0"/>
              </a:rPr>
              <a:t>Cities signaled each other when under </a:t>
            </a:r>
            <a:r>
              <a:rPr lang="en-US" sz="2200" i="0" dirty="0" smtClean="0">
                <a:latin typeface="Verdana" pitchFamily="34" charset="0"/>
              </a:rPr>
              <a:t>attack.</a:t>
            </a:r>
            <a:endParaRPr lang="en-US" sz="2200" i="0" dirty="0">
              <a:latin typeface="Verdana" pitchFamily="34" charset="0"/>
            </a:endParaRPr>
          </a:p>
          <a:p>
            <a:pPr marL="174625" indent="-174625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endParaRPr lang="en-US" sz="2200" i="0" dirty="0" smtClean="0">
              <a:latin typeface="Verdana" pitchFamily="34" charset="0"/>
            </a:endParaRPr>
          </a:p>
          <a:p>
            <a:pPr marL="174625" indent="-174625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2200" i="0" dirty="0" smtClean="0">
                <a:latin typeface="Verdana" pitchFamily="34" charset="0"/>
              </a:rPr>
              <a:t>Limitations</a:t>
            </a:r>
            <a:endParaRPr lang="en-US" sz="2200" i="0" dirty="0">
              <a:latin typeface="Verdana" pitchFamily="34" charset="0"/>
            </a:endParaRPr>
          </a:p>
          <a:p>
            <a:pPr marL="287338" indent="-233363">
              <a:lnSpc>
                <a:spcPct val="100000"/>
              </a:lnSpc>
              <a:spcBef>
                <a:spcPct val="50000"/>
              </a:spcBef>
              <a:buClrTx/>
              <a:buSzTx/>
              <a:buFont typeface="Arial" charset="0"/>
              <a:buChar char="•"/>
              <a:defRPr/>
            </a:pPr>
            <a:r>
              <a:rPr lang="en-US" sz="2200" i="0" dirty="0">
                <a:latin typeface="Verdana" pitchFamily="34" charset="0"/>
              </a:rPr>
              <a:t>Geography and weather limit visual </a:t>
            </a:r>
            <a:r>
              <a:rPr lang="en-US" sz="2200" i="0" dirty="0" smtClean="0">
                <a:latin typeface="Verdana" pitchFamily="34" charset="0"/>
              </a:rPr>
              <a:t>range. </a:t>
            </a:r>
            <a:endParaRPr lang="en-US" sz="2200" i="0" dirty="0">
              <a:latin typeface="Verdana" pitchFamily="34" charset="0"/>
            </a:endParaRPr>
          </a:p>
          <a:p>
            <a:pPr marL="287338" indent="-233363">
              <a:lnSpc>
                <a:spcPct val="100000"/>
              </a:lnSpc>
              <a:spcBef>
                <a:spcPct val="50000"/>
              </a:spcBef>
              <a:buClrTx/>
              <a:buSzTx/>
              <a:buFont typeface="Arial" charset="0"/>
              <a:buChar char="•"/>
              <a:defRPr/>
            </a:pPr>
            <a:r>
              <a:rPr lang="en-US" sz="2200" i="0" dirty="0">
                <a:latin typeface="Verdana" pitchFamily="34" charset="0"/>
              </a:rPr>
              <a:t>Long distances require relay </a:t>
            </a:r>
            <a:r>
              <a:rPr lang="en-US" sz="2200" i="0" dirty="0" smtClean="0">
                <a:latin typeface="Verdana" pitchFamily="34" charset="0"/>
              </a:rPr>
              <a:t>stations.</a:t>
            </a:r>
            <a:endParaRPr lang="en-US" sz="2200" i="0" dirty="0">
              <a:latin typeface="Verdana" pitchFamily="34" charset="0"/>
            </a:endParaRPr>
          </a:p>
        </p:txBody>
      </p:sp>
      <p:pic>
        <p:nvPicPr>
          <p:cNvPr id="2" name="Picture 7" descr="C:\Users\Lee\Desktop\Pearson\August\Aug5\Ntwrk3\images1\imag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86388" y="1371600"/>
            <a:ext cx="360521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76200"/>
            <a:ext cx="8915400" cy="838200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The telegraph is an electromechanical device</a:t>
            </a:r>
          </a:p>
        </p:txBody>
      </p:sp>
      <p:sp>
        <p:nvSpPr>
          <p:cNvPr id="614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4572000" cy="4800600"/>
          </a:xfrm>
          <a:noFill/>
        </p:spPr>
        <p:txBody>
          <a:bodyPr/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sz="2000" dirty="0" smtClean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400" dirty="0" smtClean="0">
                <a:solidFill>
                  <a:srgbClr val="333399"/>
                </a:solidFill>
              </a:rPr>
              <a:t>How does it work?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sz="2400" dirty="0" smtClean="0">
              <a:solidFill>
                <a:srgbClr val="333399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</a:pPr>
            <a:r>
              <a:rPr lang="en-US" dirty="0" smtClean="0">
                <a:solidFill>
                  <a:srgbClr val="333399"/>
                </a:solidFill>
              </a:rPr>
              <a:t>Electronic pulses are sent across a wire.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endParaRPr lang="en-US" dirty="0" smtClean="0">
              <a:solidFill>
                <a:srgbClr val="333399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</a:pPr>
            <a:r>
              <a:rPr lang="en-US" dirty="0" smtClean="0">
                <a:solidFill>
                  <a:srgbClr val="333399"/>
                </a:solidFill>
              </a:rPr>
              <a:t>The pulses move a magnet.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endParaRPr lang="en-US" dirty="0" smtClean="0">
              <a:solidFill>
                <a:srgbClr val="333399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</a:pPr>
            <a:r>
              <a:rPr lang="en-US" dirty="0" smtClean="0">
                <a:solidFill>
                  <a:srgbClr val="333399"/>
                </a:solidFill>
              </a:rPr>
              <a:t>The magnet moves a marker to write codes on a slip of paper.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endParaRPr lang="en-US" dirty="0" smtClean="0">
              <a:solidFill>
                <a:srgbClr val="333399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</a:pPr>
            <a:r>
              <a:rPr lang="en-US" dirty="0" smtClean="0">
                <a:solidFill>
                  <a:srgbClr val="333399"/>
                </a:solidFill>
              </a:rPr>
              <a:t>The operator translates the code to English.</a:t>
            </a:r>
          </a:p>
        </p:txBody>
      </p:sp>
      <p:pic>
        <p:nvPicPr>
          <p:cNvPr id="6148" name="Picture 7" descr="C:\Users\Lee\Desktop\Pearson\August\Aug5\Ntwrk3\images1\image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819400"/>
            <a:ext cx="4086225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3" y="-115888"/>
            <a:ext cx="8915400" cy="838201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The telegraph was the “Victorian Internet”</a:t>
            </a:r>
          </a:p>
        </p:txBody>
      </p:sp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533400" y="1295400"/>
            <a:ext cx="80772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Tx/>
              <a:buNone/>
              <a:defRPr/>
            </a:pPr>
            <a:r>
              <a:rPr lang="en-US" i="0" dirty="0">
                <a:solidFill>
                  <a:srgbClr val="333399"/>
                </a:solidFill>
                <a:latin typeface="+mn-lt"/>
              </a:rPr>
              <a:t>In the </a:t>
            </a:r>
            <a:r>
              <a:rPr lang="en-US" i="0" dirty="0" smtClean="0">
                <a:solidFill>
                  <a:srgbClr val="333399"/>
                </a:solidFill>
                <a:latin typeface="+mn-lt"/>
              </a:rPr>
              <a:t>1840s</a:t>
            </a:r>
            <a:r>
              <a:rPr lang="en-US" i="0" dirty="0">
                <a:solidFill>
                  <a:srgbClr val="333399"/>
                </a:solidFill>
                <a:latin typeface="+mn-lt"/>
              </a:rPr>
              <a:t>, the telegraph was revolutionary for its </a:t>
            </a:r>
            <a:r>
              <a:rPr lang="en-US" i="0" dirty="0" smtClean="0">
                <a:solidFill>
                  <a:srgbClr val="333399"/>
                </a:solidFill>
                <a:latin typeface="+mn-lt"/>
              </a:rPr>
              <a:t>time:</a:t>
            </a:r>
            <a:endParaRPr lang="en-US" i="0" dirty="0">
              <a:solidFill>
                <a:srgbClr val="333399"/>
              </a:solidFill>
              <a:latin typeface="+mn-lt"/>
            </a:endParaRPr>
          </a:p>
          <a:p>
            <a:pPr marL="395288" indent="-395288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Arial" pitchFamily="34" charset="0"/>
              <a:buChar char="•"/>
              <a:defRPr/>
            </a:pPr>
            <a:r>
              <a:rPr lang="en-US" i="0" dirty="0">
                <a:solidFill>
                  <a:srgbClr val="333399"/>
                </a:solidFill>
                <a:latin typeface="+mn-lt"/>
              </a:rPr>
              <a:t>Complex, quick messages via Morse code </a:t>
            </a:r>
            <a:r>
              <a:rPr lang="en-US" i="0" dirty="0" err="1">
                <a:solidFill>
                  <a:srgbClr val="333399"/>
                </a:solidFill>
                <a:latin typeface="+mn-lt"/>
              </a:rPr>
              <a:t>dits</a:t>
            </a:r>
            <a:r>
              <a:rPr lang="en-US" i="0" dirty="0">
                <a:solidFill>
                  <a:srgbClr val="333399"/>
                </a:solidFill>
                <a:latin typeface="+mn-lt"/>
              </a:rPr>
              <a:t> and </a:t>
            </a:r>
            <a:r>
              <a:rPr lang="en-US" i="0" dirty="0" err="1">
                <a:solidFill>
                  <a:srgbClr val="333399"/>
                </a:solidFill>
                <a:latin typeface="+mn-lt"/>
              </a:rPr>
              <a:t>dahs</a:t>
            </a:r>
            <a:endParaRPr lang="en-US" i="0" dirty="0">
              <a:solidFill>
                <a:srgbClr val="333399"/>
              </a:solidFill>
              <a:latin typeface="+mn-lt"/>
            </a:endParaRPr>
          </a:p>
          <a:p>
            <a:pPr marL="395288" indent="-395288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Arial" pitchFamily="34" charset="0"/>
              <a:buChar char="•"/>
              <a:defRPr/>
            </a:pPr>
            <a:r>
              <a:rPr lang="en-US" i="0" dirty="0">
                <a:solidFill>
                  <a:srgbClr val="333399"/>
                </a:solidFill>
                <a:latin typeface="+mn-lt"/>
              </a:rPr>
              <a:t>No visual contact needed</a:t>
            </a:r>
          </a:p>
          <a:p>
            <a:pPr marL="395288" indent="-395288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Arial" pitchFamily="34" charset="0"/>
              <a:buChar char="•"/>
              <a:defRPr/>
            </a:pPr>
            <a:r>
              <a:rPr lang="en-US" i="0" dirty="0">
                <a:solidFill>
                  <a:srgbClr val="333399"/>
                </a:solidFill>
                <a:latin typeface="+mn-lt"/>
              </a:rPr>
              <a:t>Instantaneous communication: “lightning wires”</a:t>
            </a:r>
          </a:p>
          <a:p>
            <a:pPr marL="395288" indent="-395288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Arial" pitchFamily="34" charset="0"/>
              <a:buChar char="•"/>
              <a:defRPr/>
            </a:pPr>
            <a:r>
              <a:rPr lang="en-US" i="0" dirty="0">
                <a:solidFill>
                  <a:srgbClr val="333399"/>
                </a:solidFill>
                <a:latin typeface="+mn-lt"/>
              </a:rPr>
              <a:t>No barriers across space: “the annihilation of space”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76200"/>
            <a:ext cx="89154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Wireless radio was developed in the early 1900s</a:t>
            </a:r>
          </a:p>
        </p:txBody>
      </p:sp>
      <p:sp>
        <p:nvSpPr>
          <p:cNvPr id="100357" name="Rectangle 5"/>
          <p:cNvSpPr>
            <a:spLocks noChangeArrowheads="1"/>
          </p:cNvSpPr>
          <p:nvPr/>
        </p:nvSpPr>
        <p:spPr bwMode="auto">
          <a:xfrm>
            <a:off x="4800600" y="1281113"/>
            <a:ext cx="4205288" cy="5186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31775" indent="-231775">
              <a:lnSpc>
                <a:spcPct val="100000"/>
              </a:lnSpc>
              <a:spcBef>
                <a:spcPts val="1800"/>
              </a:spcBef>
              <a:buSzPct val="100000"/>
              <a:buFont typeface="Times" pitchFamily="18" charset="0"/>
              <a:buChar char="•"/>
              <a:defRPr/>
            </a:pPr>
            <a:r>
              <a:rPr lang="en-US" sz="2200" i="0" dirty="0">
                <a:solidFill>
                  <a:srgbClr val="333399"/>
                </a:solidFill>
                <a:latin typeface="+mn-lt"/>
              </a:rPr>
              <a:t>Soon after the telegraph became popular, wireless radio was </a:t>
            </a:r>
            <a:r>
              <a:rPr lang="en-US" sz="2200" i="0" dirty="0" smtClean="0">
                <a:solidFill>
                  <a:srgbClr val="333399"/>
                </a:solidFill>
                <a:latin typeface="+mn-lt"/>
              </a:rPr>
              <a:t>developed.</a:t>
            </a:r>
            <a:endParaRPr lang="en-US" sz="2200" i="0" dirty="0">
              <a:solidFill>
                <a:srgbClr val="333399"/>
              </a:solidFill>
              <a:latin typeface="+mn-lt"/>
            </a:endParaRPr>
          </a:p>
          <a:p>
            <a:pPr marL="231775" indent="-231775">
              <a:lnSpc>
                <a:spcPct val="100000"/>
              </a:lnSpc>
              <a:spcBef>
                <a:spcPts val="1800"/>
              </a:spcBef>
              <a:buSzPct val="100000"/>
              <a:buFont typeface="Times" pitchFamily="18" charset="0"/>
              <a:buChar char="•"/>
              <a:defRPr/>
            </a:pPr>
            <a:r>
              <a:rPr lang="en-US" sz="2200" i="0" dirty="0" err="1">
                <a:solidFill>
                  <a:srgbClr val="333399"/>
                </a:solidFill>
                <a:latin typeface="+mn-lt"/>
              </a:rPr>
              <a:t>Guglielmo</a:t>
            </a:r>
            <a:r>
              <a:rPr lang="en-US" sz="2200" i="0" dirty="0">
                <a:solidFill>
                  <a:srgbClr val="333399"/>
                </a:solidFill>
                <a:latin typeface="+mn-lt"/>
              </a:rPr>
              <a:t> Marconi broadcast the first transoceanic message in </a:t>
            </a:r>
            <a:r>
              <a:rPr lang="en-US" sz="2200" i="0" dirty="0" smtClean="0">
                <a:solidFill>
                  <a:srgbClr val="333399"/>
                </a:solidFill>
                <a:latin typeface="+mn-lt"/>
              </a:rPr>
              <a:t>1901.</a:t>
            </a:r>
            <a:endParaRPr lang="en-US" sz="2200" i="0" dirty="0">
              <a:solidFill>
                <a:srgbClr val="333399"/>
              </a:solidFill>
              <a:latin typeface="+mn-lt"/>
            </a:endParaRPr>
          </a:p>
          <a:p>
            <a:pPr marL="231775" indent="-231775">
              <a:lnSpc>
                <a:spcPct val="100000"/>
              </a:lnSpc>
              <a:spcBef>
                <a:spcPts val="1800"/>
              </a:spcBef>
              <a:buSzPct val="100000"/>
              <a:buFont typeface="Times" pitchFamily="18" charset="0"/>
              <a:buChar char="•"/>
              <a:defRPr/>
            </a:pPr>
            <a:r>
              <a:rPr lang="en-US" sz="2200" i="0" dirty="0">
                <a:solidFill>
                  <a:srgbClr val="333399"/>
                </a:solidFill>
                <a:latin typeface="+mn-lt"/>
              </a:rPr>
              <a:t>The radiotelegraph broadcast Morse code wirelessly via radio </a:t>
            </a:r>
            <a:r>
              <a:rPr lang="en-US" sz="2200" i="0" dirty="0" smtClean="0">
                <a:solidFill>
                  <a:srgbClr val="333399"/>
                </a:solidFill>
                <a:latin typeface="+mn-lt"/>
              </a:rPr>
              <a:t>waves.</a:t>
            </a:r>
            <a:endParaRPr lang="en-US" sz="2200" i="0" dirty="0">
              <a:solidFill>
                <a:srgbClr val="333399"/>
              </a:solidFill>
              <a:latin typeface="+mn-lt"/>
            </a:endParaRPr>
          </a:p>
          <a:p>
            <a:pPr marL="231775" indent="-231775">
              <a:lnSpc>
                <a:spcPct val="100000"/>
              </a:lnSpc>
              <a:spcBef>
                <a:spcPts val="1800"/>
              </a:spcBef>
              <a:buSzPct val="100000"/>
              <a:buFont typeface="Times" pitchFamily="18" charset="0"/>
              <a:buChar char="•"/>
              <a:defRPr/>
            </a:pPr>
            <a:r>
              <a:rPr lang="en-US" sz="2200" i="0" dirty="0">
                <a:solidFill>
                  <a:srgbClr val="333399"/>
                </a:solidFill>
                <a:latin typeface="+mn-lt"/>
              </a:rPr>
              <a:t>It was used for ship-to-ship and ship-to-shore </a:t>
            </a:r>
            <a:r>
              <a:rPr lang="en-US" sz="2200" i="0" dirty="0" smtClean="0">
                <a:solidFill>
                  <a:srgbClr val="333399"/>
                </a:solidFill>
                <a:latin typeface="+mn-lt"/>
              </a:rPr>
              <a:t>communication.</a:t>
            </a:r>
            <a:endParaRPr lang="en-US" sz="2200" i="0" dirty="0">
              <a:solidFill>
                <a:srgbClr val="333399"/>
              </a:solidFill>
              <a:latin typeface="+mn-lt"/>
            </a:endParaRPr>
          </a:p>
        </p:txBody>
      </p:sp>
      <p:sp>
        <p:nvSpPr>
          <p:cNvPr id="100360" name="Text Box 8"/>
          <p:cNvSpPr txBox="1">
            <a:spLocks noChangeArrowheads="1"/>
          </p:cNvSpPr>
          <p:nvPr/>
        </p:nvSpPr>
        <p:spPr bwMode="auto">
          <a:xfrm>
            <a:off x="76200" y="4495800"/>
            <a:ext cx="4419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1800" i="0" dirty="0">
                <a:solidFill>
                  <a:schemeClr val="tx1"/>
                </a:solidFill>
                <a:latin typeface="+mn-lt"/>
              </a:rPr>
              <a:t>When the Titanic sank, the radio distress call saved 700 lives. </a:t>
            </a:r>
          </a:p>
        </p:txBody>
      </p:sp>
      <p:pic>
        <p:nvPicPr>
          <p:cNvPr id="8197" name="Picture 8" descr="C:\Users\Lee\Desktop\Pearson\August\Aug5\Ntwrk3\images1\image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71600"/>
            <a:ext cx="459105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76200"/>
            <a:ext cx="89154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Radio broadcasting uses channels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5715000" cy="4800600"/>
          </a:xfrm>
        </p:spPr>
        <p:txBody>
          <a:bodyPr/>
          <a:lstStyle/>
          <a:p>
            <a:pPr eaLnBrk="1" hangingPunct="1">
              <a:buSzPct val="100000"/>
            </a:pPr>
            <a:r>
              <a:rPr lang="en-US" sz="2400" dirty="0" smtClean="0"/>
              <a:t>The radio station’s call numbers—like 90.5 in the image—represent the broadcast frequency.</a:t>
            </a:r>
          </a:p>
          <a:p>
            <a:pPr eaLnBrk="1" hangingPunct="1">
              <a:buSzPct val="100000"/>
            </a:pPr>
            <a:endParaRPr lang="en-US" sz="2400" dirty="0" smtClean="0"/>
          </a:p>
          <a:p>
            <a:pPr eaLnBrk="1" hangingPunct="1">
              <a:buSzPct val="100000"/>
            </a:pPr>
            <a:r>
              <a:rPr lang="en-US" sz="2400" dirty="0" smtClean="0"/>
              <a:t>Frequencies are assigned and “licensed” (sold) by the FCC.</a:t>
            </a:r>
          </a:p>
          <a:p>
            <a:pPr eaLnBrk="1" hangingPunct="1">
              <a:buSzPct val="100000"/>
            </a:pPr>
            <a:endParaRPr lang="en-US" sz="2400" dirty="0" smtClean="0"/>
          </a:p>
          <a:p>
            <a:pPr eaLnBrk="1" hangingPunct="1">
              <a:buSzPct val="100000"/>
            </a:pPr>
            <a:r>
              <a:rPr lang="en-US" sz="2400" dirty="0" smtClean="0"/>
              <a:t>Different kinds of technologies use different frequencies.</a:t>
            </a:r>
          </a:p>
          <a:p>
            <a:pPr eaLnBrk="1" hangingPunct="1"/>
            <a:endParaRPr lang="en-US" dirty="0" smtClean="0"/>
          </a:p>
        </p:txBody>
      </p:sp>
      <p:sp>
        <p:nvSpPr>
          <p:cNvPr id="106501" name="Rectangle 5"/>
          <p:cNvSpPr>
            <a:spLocks noChangeArrowheads="1"/>
          </p:cNvSpPr>
          <p:nvPr/>
        </p:nvSpPr>
        <p:spPr bwMode="auto">
          <a:xfrm>
            <a:off x="1731865" y="5640835"/>
            <a:ext cx="5803900" cy="646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How many different spectrum technologies </a:t>
            </a:r>
            <a:br>
              <a:rPr lang="en-US" sz="2000" dirty="0">
                <a:solidFill>
                  <a:schemeClr val="tx1"/>
                </a:solidFill>
                <a:latin typeface="+mn-lt"/>
              </a:rPr>
            </a:br>
            <a:r>
              <a:rPr lang="en-US" sz="2000" dirty="0">
                <a:solidFill>
                  <a:schemeClr val="tx1"/>
                </a:solidFill>
                <a:latin typeface="+mn-lt"/>
              </a:rPr>
              <a:t>can you think of? (Radio, TV, microwave…)</a:t>
            </a:r>
          </a:p>
        </p:txBody>
      </p:sp>
      <p:pic>
        <p:nvPicPr>
          <p:cNvPr id="9221" name="Picture 8" descr="C:\Users\Lee\Desktop\Pearson\August\Aug5\Ntwrk3\images1\image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1524000"/>
            <a:ext cx="222885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5" descr="C:\Users\Lee\Desktop\Pearson\August\Aug5\Ntwrk3\images1\image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43000"/>
            <a:ext cx="8858250" cy="547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76200"/>
            <a:ext cx="89154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Electromagnetic waves are on a spectrum</a:t>
            </a:r>
          </a:p>
        </p:txBody>
      </p:sp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2111375" y="1312863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800" i="0">
                <a:solidFill>
                  <a:schemeClr val="tx1"/>
                </a:solidFill>
              </a:rPr>
              <a:t>Visible Light</a:t>
            </a:r>
          </a:p>
        </p:txBody>
      </p:sp>
      <p:sp>
        <p:nvSpPr>
          <p:cNvPr id="10245" name="Line 7"/>
          <p:cNvSpPr>
            <a:spLocks noChangeShapeType="1"/>
          </p:cNvSpPr>
          <p:nvPr/>
        </p:nvSpPr>
        <p:spPr bwMode="auto">
          <a:xfrm>
            <a:off x="4803775" y="179228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Line 8"/>
          <p:cNvSpPr>
            <a:spLocks noChangeShapeType="1"/>
          </p:cNvSpPr>
          <p:nvPr/>
        </p:nvSpPr>
        <p:spPr bwMode="auto">
          <a:xfrm>
            <a:off x="6008688" y="179546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7" name="Line 9"/>
          <p:cNvSpPr>
            <a:spLocks noChangeShapeType="1"/>
          </p:cNvSpPr>
          <p:nvPr/>
        </p:nvSpPr>
        <p:spPr bwMode="auto">
          <a:xfrm>
            <a:off x="7473950" y="17811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8" name="Line 10"/>
          <p:cNvSpPr>
            <a:spLocks noChangeShapeType="1"/>
          </p:cNvSpPr>
          <p:nvPr/>
        </p:nvSpPr>
        <p:spPr bwMode="auto">
          <a:xfrm>
            <a:off x="2684463" y="17811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9" name="Rectangle 11"/>
          <p:cNvSpPr>
            <a:spLocks noChangeArrowheads="1"/>
          </p:cNvSpPr>
          <p:nvPr/>
        </p:nvSpPr>
        <p:spPr bwMode="auto">
          <a:xfrm>
            <a:off x="4095750" y="1349375"/>
            <a:ext cx="1530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800" i="0">
                <a:solidFill>
                  <a:schemeClr val="tx1"/>
                </a:solidFill>
              </a:rPr>
              <a:t>FM Radio/TV</a:t>
            </a:r>
          </a:p>
        </p:txBody>
      </p:sp>
      <p:sp>
        <p:nvSpPr>
          <p:cNvPr id="10250" name="Rectangle 12"/>
          <p:cNvSpPr>
            <a:spLocks noChangeArrowheads="1"/>
          </p:cNvSpPr>
          <p:nvPr/>
        </p:nvSpPr>
        <p:spPr bwMode="auto">
          <a:xfrm>
            <a:off x="5676900" y="1122363"/>
            <a:ext cx="1403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800" i="0">
                <a:solidFill>
                  <a:schemeClr val="tx1"/>
                </a:solidFill>
              </a:rPr>
              <a:t>Shortwave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800" i="0">
                <a:solidFill>
                  <a:schemeClr val="tx1"/>
                </a:solidFill>
              </a:rPr>
              <a:t>&amp; AM Radio</a:t>
            </a:r>
          </a:p>
        </p:txBody>
      </p:sp>
      <p:sp>
        <p:nvSpPr>
          <p:cNvPr id="10251" name="Rectangle 13"/>
          <p:cNvSpPr>
            <a:spLocks noChangeArrowheads="1"/>
          </p:cNvSpPr>
          <p:nvPr/>
        </p:nvSpPr>
        <p:spPr bwMode="auto">
          <a:xfrm>
            <a:off x="7227888" y="1108075"/>
            <a:ext cx="17478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800" i="0">
                <a:solidFill>
                  <a:schemeClr val="tx1"/>
                </a:solidFill>
              </a:rPr>
              <a:t>Low Frequency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800" i="0">
                <a:solidFill>
                  <a:schemeClr val="tx1"/>
                </a:solidFill>
              </a:rPr>
              <a:t>Generators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76200"/>
            <a:ext cx="89154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Broadcast radio changed people’s lives</a:t>
            </a:r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685800" y="5562600"/>
            <a:ext cx="3819525" cy="708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Do you know the difference </a:t>
            </a: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between AM and FM radio?</a:t>
            </a:r>
          </a:p>
        </p:txBody>
      </p:sp>
      <p:pic>
        <p:nvPicPr>
          <p:cNvPr id="11268" name="Picture 9" descr="C:\Users\Lee\Desktop\Pearson\August\Aug5\Ntwrk3\images1\image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447800"/>
            <a:ext cx="2886075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10" descr="C:\Users\Lee\Desktop\Pearson\August\Aug5\Ntwrk3\images1\image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1143000"/>
            <a:ext cx="306705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1" descr="C:\Users\Lee\Desktop\Pearson\August\Aug5\Ntwrk3\images1\image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3657600"/>
            <a:ext cx="341947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AF PPT Template_022608">
  <a:themeElements>
    <a:clrScheme name="NAF PPT Template_022608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AF PPT Template_022608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AF PPT Template_0226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F PPT Template_02260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F PPT Template_02260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F PPT Template_02260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F PPT Template_02260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F PPT Template_02260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 PPT Template_02260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 PPT Template_02260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 PPT Template_02260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 PPT Template_02260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 PPT Template_02260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 PPT Template_02260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Rivulations:Applications:Microsoft Office 2004:Templates:Pearson:NAF PPT Template_022608.ppt</Template>
  <TotalTime>0</TotalTime>
  <Words>511</Words>
  <Application>Microsoft Office PowerPoint</Application>
  <PresentationFormat>On-screen Show (4:3)</PresentationFormat>
  <Paragraphs>91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NAF PPT Template_022608</vt:lpstr>
      <vt:lpstr>Unit 1, Lesson 3  Evolution of Networks</vt:lpstr>
      <vt:lpstr>Why do we need networks?</vt:lpstr>
      <vt:lpstr>The first networks used visual signals such as torches, smoke signals, and flags</vt:lpstr>
      <vt:lpstr>The telegraph is an electromechanical device</vt:lpstr>
      <vt:lpstr>The telegraph was the “Victorian Internet”</vt:lpstr>
      <vt:lpstr>Wireless radio was developed in the early 1900s</vt:lpstr>
      <vt:lpstr>Radio broadcasting uses channels</vt:lpstr>
      <vt:lpstr>Electromagnetic waves are on a spectrum</vt:lpstr>
      <vt:lpstr>Broadcast radio changed people’s lives</vt:lpstr>
      <vt:lpstr>Television has advanced from 1930s to today</vt:lpstr>
      <vt:lpstr>Networks have evolved a lot in two millennia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2013-06-25T17:22:24Z</dcterms:created>
  <dcterms:modified xsi:type="dcterms:W3CDTF">2013-06-25T17:23:36Z</dcterms:modified>
</cp:coreProperties>
</file>